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5"/>
  </p:handoutMasterIdLst>
  <p:sldIdLst>
    <p:sldId id="256" r:id="rId2"/>
    <p:sldId id="290" r:id="rId3"/>
    <p:sldId id="261" r:id="rId4"/>
    <p:sldId id="262" r:id="rId5"/>
    <p:sldId id="263" r:id="rId6"/>
    <p:sldId id="266" r:id="rId7"/>
    <p:sldId id="265" r:id="rId8"/>
    <p:sldId id="268" r:id="rId9"/>
    <p:sldId id="257" r:id="rId10"/>
    <p:sldId id="282" r:id="rId11"/>
    <p:sldId id="283" r:id="rId12"/>
    <p:sldId id="284" r:id="rId13"/>
    <p:sldId id="285" r:id="rId14"/>
    <p:sldId id="287" r:id="rId15"/>
    <p:sldId id="281" r:id="rId16"/>
    <p:sldId id="280" r:id="rId17"/>
    <p:sldId id="278" r:id="rId18"/>
    <p:sldId id="279" r:id="rId19"/>
    <p:sldId id="271" r:id="rId20"/>
    <p:sldId id="288" r:id="rId21"/>
    <p:sldId id="291" r:id="rId22"/>
    <p:sldId id="286" r:id="rId23"/>
    <p:sldId id="289" r:id="rId2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CC"/>
    <a:srgbClr val="969696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6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74b839\AppData\Local\Microsoft\Windows\Temporary%20Internet%20Files\Content.Outlook\O82NOUAQ\2017%20Activity%20Tracking%20Information_KG%20(00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74b839\AppData\Local\Microsoft\Windows\Temporary%20Internet%20Files\Content.Outlook\O82NOUAQ\2017%20Activity%20Tracking%20Information_KG%20(002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74b839\AppData\Local\Microsoft\Windows\Temporary%20Internet%20Files\Content.Outlook\O82NOUAQ\2017%20Activity%20Tracking%20Information_KG%20(002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>
                <a:solidFill>
                  <a:sysClr val="windowText" lastClr="000000"/>
                </a:solidFill>
              </a:rPr>
              <a:t>FY 16-17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>
                <a:solidFill>
                  <a:schemeClr val="accent1">
                    <a:lumMod val="75000"/>
                  </a:schemeClr>
                </a:solidFill>
              </a:rPr>
              <a:t>total</a:t>
            </a:r>
            <a:r>
              <a:rPr lang="en-US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>
                <a:solidFill>
                  <a:sysClr val="windowText" lastClr="000000"/>
                </a:solidFill>
              </a:rPr>
              <a:t>Activity by Type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0325396238319177E-2"/>
          <c:y val="0.12261657003485497"/>
          <c:w val="0.84198664991742034"/>
          <c:h val="0.8568772311821151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57E-4EFD-91AB-420FA7935BBC}"/>
              </c:ext>
            </c:extLst>
          </c:dPt>
          <c:dPt>
            <c:idx val="1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57E-4EFD-91AB-420FA7935BB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57E-4EFD-91AB-420FA7935BBC}"/>
              </c:ext>
            </c:extLst>
          </c:dPt>
          <c:dPt>
            <c:idx val="3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57E-4EFD-91AB-420FA7935BBC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57E-4EFD-91AB-420FA7935BBC}"/>
              </c:ext>
            </c:extLst>
          </c:dPt>
          <c:dLbls>
            <c:dLbl>
              <c:idx val="0"/>
              <c:layout>
                <c:manualLayout>
                  <c:x val="-0.10356308278258922"/>
                  <c:y val="0.18413706761231113"/>
                </c:manualLayout>
              </c:layout>
              <c:tx>
                <c:rich>
                  <a:bodyPr/>
                  <a:lstStyle/>
                  <a:p>
                    <a:fld id="{004211B3-D17F-4358-BBA7-C191BCE7AD7B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CEE4D0EF-8601-43DC-8B21-10F5CB3CB439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57E-4EFD-91AB-420FA7935BBC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8649825307073334"/>
                  <c:y val="9.5253736704617301E-2"/>
                </c:manualLayout>
              </c:layout>
              <c:tx>
                <c:rich>
                  <a:bodyPr/>
                  <a:lstStyle/>
                  <a:p>
                    <a:fld id="{2D9778F3-1EF1-462B-8FEE-9488B52F3F8D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F96959FA-3639-4CF4-9F0D-7BBD93272A73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57E-4EFD-91AB-420FA7935BBC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5909401250938118"/>
                  <c:y val="-0.15542003488954312"/>
                </c:manualLayout>
              </c:layout>
              <c:tx>
                <c:rich>
                  <a:bodyPr/>
                  <a:lstStyle/>
                  <a:p>
                    <a:fld id="{22D5E646-3A9D-4999-933D-C328CAC94AB4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 dirty="0">
                        <a:solidFill>
                          <a:schemeClr val="bg1"/>
                        </a:solidFill>
                      </a:rPr>
                      <a:t>
</a:t>
                    </a:r>
                    <a:fld id="{60F37F52-1BFA-416B-94AC-C056FCDC11C1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57E-4EFD-91AB-420FA7935BBC}"/>
                </c:ext>
                <c:ext xmlns:c15="http://schemas.microsoft.com/office/drawing/2012/chart" uri="{CE6537A1-D6FC-4f65-9D91-7224C49458BB}">
                  <c15:layout>
                    <c:manualLayout>
                      <c:w val="0.22769025083309599"/>
                      <c:h val="0.2617157759722468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0.23367985078265796"/>
                  <c:y val="-0.19917664632756918"/>
                </c:manualLayout>
              </c:layout>
              <c:tx>
                <c:rich>
                  <a:bodyPr/>
                  <a:lstStyle/>
                  <a:p>
                    <a:fld id="{7162DBEF-091D-4967-AE0F-6B090B6CCCD6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C30D6B13-6402-4B61-8B33-17AA1BE3A310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57E-4EFD-91AB-420FA7935BBC}"/>
                </c:ext>
                <c:ext xmlns:c15="http://schemas.microsoft.com/office/drawing/2012/chart" uri="{CE6537A1-D6FC-4f65-9D91-7224C49458BB}">
                  <c15:layout>
                    <c:manualLayout>
                      <c:w val="0.24730890318420334"/>
                      <c:h val="0.154148078757036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0.2178326399998938"/>
                  <c:y val="0.20369445780692205"/>
                </c:manualLayout>
              </c:layout>
              <c:tx>
                <c:rich>
                  <a:bodyPr/>
                  <a:lstStyle/>
                  <a:p>
                    <a:fld id="{B3567405-8FEB-411E-AD28-9C31B3286CF7}" type="CATEGORYNAME">
                      <a:rPr lang="en-US">
                        <a:solidFill>
                          <a:schemeClr val="bg1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chemeClr val="bg1"/>
                        </a:solidFill>
                      </a:rPr>
                      <a:t>
</a:t>
                    </a:r>
                    <a:fld id="{50836DEB-6C7A-40BF-BA4B-66336DC1657F}" type="PERCENTAGE">
                      <a:rPr lang="en-US" baseline="0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57E-4EFD-91AB-420FA7935BBC}"/>
                </c:ext>
                <c:ext xmlns:c15="http://schemas.microsoft.com/office/drawing/2012/chart" uri="{CE6537A1-D6FC-4f65-9D91-7224C49458BB}">
                  <c15:layout>
                    <c:manualLayout>
                      <c:w val="0.23353356577501366"/>
                      <c:h val="0.1541480787570364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'[2017 Activity Tracking Information_KG (002).xlsx]Sheet4'!$J$135:$J$139</c:f>
              <c:strCache>
                <c:ptCount val="5"/>
                <c:pt idx="0">
                  <c:v>Board</c:v>
                </c:pt>
                <c:pt idx="1">
                  <c:v>Capacity Building </c:v>
                </c:pt>
                <c:pt idx="2">
                  <c:v>Curriculum Based Program</c:v>
                </c:pt>
                <c:pt idx="3">
                  <c:v>Facilitation</c:v>
                </c:pt>
                <c:pt idx="4">
                  <c:v>Governance </c:v>
                </c:pt>
              </c:strCache>
            </c:strRef>
          </c:cat>
          <c:val>
            <c:numRef>
              <c:f>'[2017 Activity Tracking Information_KG (002).xlsx]Sheet4'!$K$135:$K$139</c:f>
              <c:numCache>
                <c:formatCode>General</c:formatCode>
                <c:ptCount val="5"/>
                <c:pt idx="0">
                  <c:v>10</c:v>
                </c:pt>
                <c:pt idx="1">
                  <c:v>18</c:v>
                </c:pt>
                <c:pt idx="2">
                  <c:v>12</c:v>
                </c:pt>
                <c:pt idx="3">
                  <c:v>35</c:v>
                </c:pt>
                <c:pt idx="4">
                  <c:v>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57E-4EFD-91AB-420FA7935BBC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FY 16-17</a:t>
            </a:r>
            <a:r>
              <a:rPr lang="en-US" baseline="0"/>
              <a:t> </a:t>
            </a:r>
            <a:r>
              <a:rPr lang="en-US" b="1" baseline="0">
                <a:solidFill>
                  <a:schemeClr val="accent6">
                    <a:lumMod val="75000"/>
                  </a:schemeClr>
                </a:solidFill>
              </a:rPr>
              <a:t>COUNTY</a:t>
            </a:r>
            <a:r>
              <a:rPr lang="en-US" baseline="0"/>
              <a:t> Activity by type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1088900115215144"/>
          <c:w val="0.96902509536368275"/>
          <c:h val="0.8203593556211087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CD92-4348-83BF-FCB07CDFA26C}"/>
              </c:ext>
            </c:extLst>
          </c:dPt>
          <c:dPt>
            <c:idx val="1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CD92-4348-83BF-FCB07CDFA26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CD92-4348-83BF-FCB07CDFA26C}"/>
              </c:ext>
            </c:extLst>
          </c:dPt>
          <c:dPt>
            <c:idx val="3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CD92-4348-83BF-FCB07CDFA26C}"/>
              </c:ext>
            </c:extLst>
          </c:dPt>
          <c:dPt>
            <c:idx val="4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CD92-4348-83BF-FCB07CDFA26C}"/>
              </c:ext>
            </c:extLst>
          </c:dPt>
          <c:dLbls>
            <c:dLbl>
              <c:idx val="0"/>
              <c:layout>
                <c:manualLayout>
                  <c:x val="-0.18460392771546663"/>
                  <c:y val="0.176526944788958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CD92-4348-83BF-FCB07CDFA26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4200842040452197"/>
                  <c:y val="-0.1112181741680397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DE56183-3B36-49C2-885B-F29D29CD8F96}" type="CATEGORYNAME">
                      <a:rPr lang="en-US" sz="1800">
                        <a:solidFill>
                          <a:sysClr val="windowText" lastClr="000000"/>
                        </a:solidFill>
                      </a:rPr>
                      <a:pPr>
                        <a:defRPr sz="1800"/>
                      </a:pPr>
                      <a:t>[CATEGORY NAME]</a:t>
                    </a:fld>
                    <a:r>
                      <a:rPr lang="en-US" sz="1800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DF292AF1-0D48-44FC-84BD-9D4D3B6A86F9}" type="PERCENTAGE">
                      <a:rPr lang="en-US" sz="1800" baseline="0">
                        <a:solidFill>
                          <a:sysClr val="windowText" lastClr="000000"/>
                        </a:solidFill>
                      </a:rPr>
                      <a:pPr>
                        <a:defRPr sz="1800"/>
                      </a:pPr>
                      <a:t>[PERCENTAGE]</a:t>
                    </a:fld>
                    <a:endParaRPr lang="en-US" sz="1800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CD92-4348-83BF-FCB07CDFA26C}"/>
                </c:ext>
                <c:ext xmlns:c15="http://schemas.microsoft.com/office/drawing/2012/chart" uri="{CE6537A1-D6FC-4f65-9D91-7224C49458BB}">
                  <c15:layout>
                    <c:manualLayout>
                      <c:w val="0.25000359165630615"/>
                      <c:h val="0.25146139020445324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CD92-4348-83BF-FCB07CDFA26C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23216578991035103"/>
                  <c:y val="-0.126797719289308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B2CFC838-F016-4D6A-A393-C45B1F29273E}" type="CATEGORYNAME">
                      <a:rPr lang="en-US">
                        <a:solidFill>
                          <a:sysClr val="windowText" lastClr="000000"/>
                        </a:solidFill>
                      </a:rPr>
                      <a:pPr>
                        <a:defRPr sz="1800"/>
                      </a:pPr>
                      <a:t>[CATEGORY NAME]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24BF1958-F9A2-4B21-B422-961C8E29D9B8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>
                        <a:defRPr sz="1800"/>
                      </a:pPr>
                      <a:t>[PERCENTAGE]</a:t>
                    </a:fld>
                    <a:endParaRPr lang="en-US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CD92-4348-83BF-FCB07CDFA26C}"/>
                </c:ext>
                <c:ext xmlns:c15="http://schemas.microsoft.com/office/drawing/2012/chart" uri="{CE6537A1-D6FC-4f65-9D91-7224C49458BB}">
                  <c15:layout>
                    <c:manualLayout>
                      <c:w val="0.34422034837147336"/>
                      <c:h val="0.2018667055764404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0.13022467781221242"/>
                  <c:y val="0.20483678772286509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CD92-4348-83BF-FCB07CDFA26C}"/>
                </c:ext>
                <c:ext xmlns:c15="http://schemas.microsoft.com/office/drawing/2012/chart" uri="{CE6537A1-D6FC-4f65-9D91-7224C49458BB}">
                  <c15:layout>
                    <c:manualLayout>
                      <c:w val="0.37920437583534683"/>
                      <c:h val="0.21352128405924384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'[2017 Activity Tracking Information_KG (002).xlsx]Sheet4'!$J$144:$J$148</c:f>
              <c:strCache>
                <c:ptCount val="5"/>
                <c:pt idx="0">
                  <c:v>Board</c:v>
                </c:pt>
                <c:pt idx="1">
                  <c:v>Capacity Building </c:v>
                </c:pt>
                <c:pt idx="2">
                  <c:v>Curriculum Based Program</c:v>
                </c:pt>
                <c:pt idx="3">
                  <c:v>Facilitation</c:v>
                </c:pt>
                <c:pt idx="4">
                  <c:v>Governance </c:v>
                </c:pt>
              </c:strCache>
            </c:strRef>
          </c:cat>
          <c:val>
            <c:numRef>
              <c:f>'[2017 Activity Tracking Information_KG (002).xlsx]Sheet4'!$K$144:$K$148</c:f>
              <c:numCache>
                <c:formatCode>General</c:formatCode>
                <c:ptCount val="5"/>
                <c:pt idx="0">
                  <c:v>7</c:v>
                </c:pt>
                <c:pt idx="1">
                  <c:v>7</c:v>
                </c:pt>
                <c:pt idx="2">
                  <c:v>0</c:v>
                </c:pt>
                <c:pt idx="3">
                  <c:v>10</c:v>
                </c:pt>
                <c:pt idx="4">
                  <c:v>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CD92-4348-83BF-FCB07CDFA26C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FY 16-17 </a:t>
            </a:r>
            <a:r>
              <a:rPr lang="en-US">
                <a:solidFill>
                  <a:schemeClr val="accent2">
                    <a:lumMod val="75000"/>
                  </a:schemeClr>
                </a:solidFill>
              </a:rPr>
              <a:t>Municipal</a:t>
            </a:r>
            <a:r>
              <a:rPr lang="en-US"/>
              <a:t> Activity by type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CAB-4AC6-8CFC-316B53F13B20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CAB-4AC6-8CFC-316B53F13B20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CAB-4AC6-8CFC-316B53F13B20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CAB-4AC6-8CFC-316B53F13B20}"/>
              </c:ext>
            </c:extLst>
          </c:dPt>
          <c:dPt>
            <c:idx val="4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CAB-4AC6-8CFC-316B53F13B20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fld id="{FBBA7D91-3B5E-4507-A8A8-2C7C472A5C83}" type="CATEGORYNAM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BC4F0A55-564E-493A-BF61-EE5B9D974F7B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CAB-4AC6-8CFC-316B53F13B20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0.14323675226871158"/>
                  <c:y val="0.20549496127798836"/>
                </c:manualLayout>
              </c:layout>
              <c:tx>
                <c:rich>
                  <a:bodyPr/>
                  <a:lstStyle/>
                  <a:p>
                    <a:fld id="{FB9DCBCB-1748-4434-97E8-2DCBAD9D1FDF}" type="CATEGORYNAM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9562F60F-150A-4743-BDE3-D882AD2B75CF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CAB-4AC6-8CFC-316B53F13B20}"/>
                </c:ext>
                <c:ext xmlns:c15="http://schemas.microsoft.com/office/drawing/2012/chart" uri="{CE6537A1-D6FC-4f65-9D91-7224C49458BB}">
                  <c15:layout>
                    <c:manualLayout>
                      <c:w val="0.28336134453781514"/>
                      <c:h val="0.2892636173287327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-0.17244070100993472"/>
                  <c:y val="-0.1295223490322136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CAB-4AC6-8CFC-316B53F13B20}"/>
                </c:ext>
                <c:ext xmlns:c15="http://schemas.microsoft.com/office/drawing/2012/chart" uri="{CE6537A1-D6FC-4f65-9D91-7224C49458BB}">
                  <c15:layout>
                    <c:manualLayout>
                      <c:w val="0.3079119988050274"/>
                      <c:h val="0.28453802825208646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.17906967511414015"/>
                  <c:y val="-0.14861462541901371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CAB-4AC6-8CFC-316B53F13B20}"/>
                </c:ext>
                <c:ext xmlns:c15="http://schemas.microsoft.com/office/drawing/2012/chart" uri="{CE6537A1-D6FC-4f65-9D91-7224C49458BB}">
                  <c15:layout>
                    <c:manualLayout>
                      <c:w val="0.30619069675114141"/>
                      <c:h val="0.17955075840239071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0.1488453649176206"/>
                  <c:y val="0.1629062097574881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7CAB-4AC6-8CFC-316B53F13B20}"/>
                </c:ext>
                <c:ext xmlns:c15="http://schemas.microsoft.com/office/drawing/2012/chart" uri="{CE6537A1-D6FC-4f65-9D91-7224C49458BB}">
                  <c15:layout>
                    <c:manualLayout>
                      <c:w val="0.38476102251924393"/>
                      <c:h val="0.17927590511860175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'[2017 Activity Tracking Information_KG (002).xlsx]Sheet4'!$J$153:$J$157</c:f>
              <c:strCache>
                <c:ptCount val="5"/>
                <c:pt idx="0">
                  <c:v>Board</c:v>
                </c:pt>
                <c:pt idx="1">
                  <c:v>Capacity Building </c:v>
                </c:pt>
                <c:pt idx="2">
                  <c:v>Curriculum Based Program</c:v>
                </c:pt>
                <c:pt idx="3">
                  <c:v>Facilitation</c:v>
                </c:pt>
                <c:pt idx="4">
                  <c:v>Governance </c:v>
                </c:pt>
              </c:strCache>
            </c:strRef>
          </c:cat>
          <c:val>
            <c:numRef>
              <c:f>'[2017 Activity Tracking Information_KG (002).xlsx]Sheet4'!$K$153:$K$157</c:f>
              <c:numCache>
                <c:formatCode>General</c:formatCode>
                <c:ptCount val="5"/>
                <c:pt idx="0">
                  <c:v>3</c:v>
                </c:pt>
                <c:pt idx="1">
                  <c:v>4</c:v>
                </c:pt>
                <c:pt idx="2">
                  <c:v>12</c:v>
                </c:pt>
                <c:pt idx="3">
                  <c:v>7</c:v>
                </c:pt>
                <c:pt idx="4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7CAB-4AC6-8CFC-316B53F13B20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/>
              <a:t>FY 16-17 </a:t>
            </a:r>
            <a:r>
              <a:rPr lang="en-US" sz="1800" dirty="0">
                <a:solidFill>
                  <a:srgbClr val="FFC000"/>
                </a:solidFill>
              </a:rPr>
              <a:t>Other</a:t>
            </a:r>
            <a:r>
              <a:rPr lang="en-US" sz="1800" dirty="0"/>
              <a:t> </a:t>
            </a:r>
          </a:p>
          <a:p>
            <a:pPr>
              <a:defRPr sz="1800"/>
            </a:pPr>
            <a:r>
              <a:rPr lang="en-US" sz="1800" dirty="0"/>
              <a:t>activity by type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700-47C4-9D9F-C4A7C5EDF965}"/>
              </c:ext>
            </c:extLst>
          </c:dPt>
          <c:dPt>
            <c:idx val="1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700-47C4-9D9F-C4A7C5EDF96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700-47C4-9D9F-C4A7C5EDF965}"/>
              </c:ext>
            </c:extLst>
          </c:dPt>
          <c:dPt>
            <c:idx val="3"/>
            <c:bubble3D val="0"/>
            <c:spPr>
              <a:solidFill>
                <a:srgbClr val="FFC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6700-47C4-9D9F-C4A7C5EDF965}"/>
              </c:ext>
            </c:extLst>
          </c:dPt>
          <c:dPt>
            <c:idx val="4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6700-47C4-9D9F-C4A7C5EDF965}"/>
              </c:ext>
            </c:extLst>
          </c:dPt>
          <c:dLbls>
            <c:dLbl>
              <c:idx val="0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700-47C4-9D9F-C4A7C5EDF965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21383821813939932"/>
                  <c:y val="0.16038987018514578"/>
                </c:manualLayout>
              </c:layout>
              <c:tx>
                <c:rich>
                  <a:bodyPr rot="0" spcFirstLastPara="1" vertOverflow="ellipsis" horzOverflow="clip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247F610-B328-4A20-8B9D-F59E8EC5B852}" type="CATEGORYNAME">
                      <a:rPr lang="en-US" sz="1600">
                        <a:solidFill>
                          <a:sysClr val="windowText" lastClr="000000"/>
                        </a:solidFill>
                      </a:rPr>
                      <a:pPr>
                        <a:defRPr sz="1600" b="1">
                          <a:solidFill>
                            <a:schemeClr val="lt1"/>
                          </a:solidFill>
                        </a:defRPr>
                      </a:pPr>
                      <a:t>[CATEGORY NAME]</a:t>
                    </a:fld>
                    <a:r>
                      <a:rPr lang="en-US" sz="1600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4D91A350-1AB2-4E11-BF37-4DC7A9D07CE3}" type="PERCENTAGE">
                      <a:rPr lang="en-US" sz="1600" baseline="0">
                        <a:solidFill>
                          <a:sysClr val="windowText" lastClr="000000"/>
                        </a:solidFill>
                      </a:rPr>
                      <a:pPr>
                        <a:defRPr sz="1600" b="1">
                          <a:solidFill>
                            <a:schemeClr val="lt1"/>
                          </a:solidFill>
                        </a:defRPr>
                      </a:pPr>
                      <a:t>[PERCENTAGE]</a:t>
                    </a:fld>
                    <a:endParaRPr lang="en-US" sz="1600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6700-47C4-9D9F-C4A7C5EDF965}"/>
                </c:ex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  <a:noFill/>
                    <a:ln>
                      <a:noFill/>
                    </a:ln>
                  </c15:spPr>
                  <c15:layout/>
                  <c15:dlblFieldTable/>
                  <c15:showDataLabelsRange val="0"/>
                </c:ext>
              </c:extLst>
            </c:dLbl>
            <c:dLbl>
              <c:idx val="2"/>
              <c:delete val="1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6700-47C4-9D9F-C4A7C5EDF965}"/>
                </c:ex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17549012102653835"/>
                  <c:y val="-0.20465716109810597"/>
                </c:manualLayout>
              </c:layout>
              <c:tx>
                <c:rich>
                  <a:bodyPr/>
                  <a:lstStyle/>
                  <a:p>
                    <a:fld id="{D3B3AA89-F807-44FF-83C4-382C56529000}" type="CATEGORYNAM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57DB55A6-843F-448B-889E-AD0B1C64CF5E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6700-47C4-9D9F-C4A7C5EDF965}"/>
                </c:ext>
                <c:ext xmlns:c15="http://schemas.microsoft.com/office/drawing/2012/chart" uri="{CE6537A1-D6FC-4f65-9D91-7224C49458BB}">
                  <c15:layout>
                    <c:manualLayout>
                      <c:w val="0.2671525955088947"/>
                      <c:h val="0.1295677094417251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0.19893062846310874"/>
                  <c:y val="0.19245882102575015"/>
                </c:manualLayout>
              </c:layout>
              <c:tx>
                <c:rich>
                  <a:bodyPr/>
                  <a:lstStyle/>
                  <a:p>
                    <a:fld id="{D2EBD937-6F8A-4723-AF5F-1425C5D3AA95}" type="CATEGORYNAM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210F0231-DC95-4CB4-B4D4-974E45468C17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6700-47C4-9D9F-C4A7C5EDF965}"/>
                </c:ext>
                <c:ext xmlns:c15="http://schemas.microsoft.com/office/drawing/2012/chart" uri="{CE6537A1-D6FC-4f65-9D91-7224C49458BB}">
                  <c15:layout>
                    <c:manualLayout>
                      <c:w val="0.24384259259259256"/>
                      <c:h val="0.12956770944172519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'[2017 Activity Tracking Information_KG (002).xlsx]Sheet4'!$J$162:$J$166</c:f>
              <c:strCache>
                <c:ptCount val="5"/>
                <c:pt idx="0">
                  <c:v>Board</c:v>
                </c:pt>
                <c:pt idx="1">
                  <c:v>Capacity Building </c:v>
                </c:pt>
                <c:pt idx="2">
                  <c:v>Curriculum Based Program</c:v>
                </c:pt>
                <c:pt idx="3">
                  <c:v>Facilitation</c:v>
                </c:pt>
                <c:pt idx="4">
                  <c:v>Governance </c:v>
                </c:pt>
              </c:strCache>
            </c:strRef>
          </c:cat>
          <c:val>
            <c:numRef>
              <c:f>'[2017 Activity Tracking Information_KG (002).xlsx]Sheet4'!$K$162:$K$166</c:f>
              <c:numCache>
                <c:formatCode>General</c:formatCode>
                <c:ptCount val="5"/>
                <c:pt idx="0">
                  <c:v>0</c:v>
                </c:pt>
                <c:pt idx="1">
                  <c:v>7</c:v>
                </c:pt>
                <c:pt idx="2">
                  <c:v>0</c:v>
                </c:pt>
                <c:pt idx="3">
                  <c:v>18</c:v>
                </c:pt>
                <c:pt idx="4">
                  <c:v>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6700-47C4-9D9F-C4A7C5EDF96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MSU LGC </a:t>
            </a:r>
          </a:p>
          <a:p>
            <a:pPr>
              <a:defRPr/>
            </a:pPr>
            <a:r>
              <a:rPr lang="en-US">
                <a:solidFill>
                  <a:srgbClr val="FFC000"/>
                </a:solidFill>
              </a:rPr>
              <a:t>Funding Sources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99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093-41BD-A584-9E51C78828A9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093-41BD-A584-9E51C78828A9}"/>
              </c:ext>
            </c:extLst>
          </c:dPt>
          <c:dPt>
            <c:idx val="2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093-41BD-A584-9E51C78828A9}"/>
              </c:ext>
            </c:extLst>
          </c:dPt>
          <c:dLbls>
            <c:dLbl>
              <c:idx val="0"/>
              <c:layout>
                <c:manualLayout>
                  <c:x val="-0.21728101993059193"/>
                  <c:y val="6.2085737307507544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418F9F7-2C19-4F49-8713-AF7C82733791}" type="CATEGORYNAME">
                      <a:rPr lang="en-US" sz="1600">
                        <a:solidFill>
                          <a:sysClr val="windowText" lastClr="000000"/>
                        </a:solidFill>
                      </a:rPr>
                      <a:pPr>
                        <a:defRPr sz="1600"/>
                      </a:pPr>
                      <a:t>[CATEGORY NAME]</a:t>
                    </a:fld>
                    <a:r>
                      <a:rPr lang="en-US" sz="1600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6FCBCDDD-BEC3-416D-AF07-B2BCD2CFCF26}" type="PERCENTAGE">
                      <a:rPr lang="en-US" sz="1600" baseline="0">
                        <a:solidFill>
                          <a:sysClr val="windowText" lastClr="000000"/>
                        </a:solidFill>
                      </a:rPr>
                      <a:pPr>
                        <a:defRPr sz="1600"/>
                      </a:pPr>
                      <a:t>[PERCENTAGE]</a:t>
                    </a:fld>
                    <a:endParaRPr lang="en-US" sz="1600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093-41BD-A584-9E51C78828A9}"/>
                </c:ext>
                <c:ext xmlns:c15="http://schemas.microsoft.com/office/drawing/2012/chart" uri="{CE6537A1-D6FC-4f65-9D91-7224C49458BB}">
                  <c15:layout>
                    <c:manualLayout>
                      <c:w val="0.23708965227362069"/>
                      <c:h val="0.26433618411905613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0.18739425816037444"/>
                  <c:y val="-0.1759323344769993"/>
                </c:manualLayout>
              </c:layout>
              <c:tx>
                <c:rich>
                  <a:bodyPr/>
                  <a:lstStyle/>
                  <a:p>
                    <a:fld id="{1A5C5269-1BA6-485A-ABBE-C86648D48539}" type="CATEGORYNAM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40321F98-185B-4D3F-9B3E-C7E5B1DC1469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A093-41BD-A584-9E51C78828A9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2"/>
              <c:layout>
                <c:manualLayout>
                  <c:x val="0.24195189208943818"/>
                  <c:y val="0.16176449906378526"/>
                </c:manualLayout>
              </c:layout>
              <c:tx>
                <c:rich>
                  <a:bodyPr/>
                  <a:lstStyle/>
                  <a:p>
                    <a:fld id="{82F1FB00-CA46-4986-9B1C-421923FE6192}" type="CATEGORYNAM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37CE2E97-C5E6-4EF8-977A-C073E834BE47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A093-41BD-A584-9E51C78828A9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'[2017 Activity Tracking Information_KG (002).xlsx]Sheet4'!$R$22:$R$24</c:f>
              <c:strCache>
                <c:ptCount val="3"/>
                <c:pt idx="0">
                  <c:v>Base Funding</c:v>
                </c:pt>
                <c:pt idx="1">
                  <c:v>Extension</c:v>
                </c:pt>
                <c:pt idx="2">
                  <c:v>LGC Earned Revenue </c:v>
                </c:pt>
              </c:strCache>
            </c:strRef>
          </c:cat>
          <c:val>
            <c:numRef>
              <c:f>'[2017 Activity Tracking Information_KG (002).xlsx]Sheet4'!$S$22:$S$24</c:f>
              <c:numCache>
                <c:formatCode>General</c:formatCode>
                <c:ptCount val="3"/>
                <c:pt idx="0">
                  <c:v>180000</c:v>
                </c:pt>
                <c:pt idx="1">
                  <c:v>69852</c:v>
                </c:pt>
                <c:pt idx="2">
                  <c:v>105500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093-41BD-A584-9E51C78828A9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FY 16-17 </a:t>
            </a:r>
            <a:r>
              <a:rPr lang="en-US">
                <a:solidFill>
                  <a:schemeClr val="accent5">
                    <a:lumMod val="75000"/>
                  </a:schemeClr>
                </a:solidFill>
              </a:rPr>
              <a:t>Earned</a:t>
            </a:r>
            <a:r>
              <a:rPr lang="en-US" baseline="0">
                <a:solidFill>
                  <a:schemeClr val="accent5">
                    <a:lumMod val="75000"/>
                  </a:schemeClr>
                </a:solidFill>
              </a:rPr>
              <a:t> </a:t>
            </a:r>
          </a:p>
          <a:p>
            <a:pPr>
              <a:defRPr/>
            </a:pPr>
            <a:r>
              <a:rPr lang="en-US" baseline="0">
                <a:solidFill>
                  <a:schemeClr val="accent5">
                    <a:lumMod val="75000"/>
                  </a:schemeClr>
                </a:solidFill>
              </a:rPr>
              <a:t>revenue</a:t>
            </a:r>
            <a:r>
              <a:rPr lang="en-US" baseline="0"/>
              <a:t> by type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97142622185282"/>
          <c:y val="0.22227692307692307"/>
          <c:w val="0.66605744125326372"/>
          <c:h val="0.7325948717948718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bg2">
                  <a:lumMod val="2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952-476F-8672-6C78D0A58AB8}"/>
              </c:ext>
            </c:extLst>
          </c:dPt>
          <c:dPt>
            <c:idx val="1"/>
            <c:bubble3D val="0"/>
            <c:spPr>
              <a:solidFill>
                <a:schemeClr val="bg2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952-476F-8672-6C78D0A58AB8}"/>
              </c:ext>
            </c:extLst>
          </c:dPt>
          <c:dPt>
            <c:idx val="2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952-476F-8672-6C78D0A58AB8}"/>
              </c:ext>
            </c:extLst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952-476F-8672-6C78D0A58AB8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952-476F-8672-6C78D0A58AB8}"/>
              </c:ext>
            </c:extLst>
          </c:dPt>
          <c:dLbls>
            <c:dLbl>
              <c:idx val="0"/>
              <c:layout>
                <c:manualLayout>
                  <c:x val="-5.3078091087178002E-2"/>
                  <c:y val="0.14228467595396729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D952-476F-8672-6C78D0A58AB8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850567585769988"/>
                      <c:h val="0.23681708835852439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0.20543834019246571"/>
                  <c:y val="-0.20871016048807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D952-476F-8672-6C78D0A58AB8}"/>
                </c:ext>
                <c:ext xmlns:c15="http://schemas.microsoft.com/office/drawing/2012/chart" uri="{CE6537A1-D6FC-4f65-9D91-7224C49458BB}">
                  <c15:layout>
                    <c:manualLayout>
                      <c:w val="0.21088148117506028"/>
                      <c:h val="0.18342041022387393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0.22186531045358981"/>
                  <c:y val="0.2326749477251216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D952-476F-8672-6C78D0A58AB8}"/>
                </c:ext>
                <c:ext xmlns:c15="http://schemas.microsoft.com/office/drawing/2012/chart" uri="{CE6537A1-D6FC-4f65-9D91-7224C49458BB}">
                  <c15:layout>
                    <c:manualLayout>
                      <c:w val="0.25047537022172162"/>
                      <c:h val="0.18342041022387393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'[2017 Activity Tracking Information_KG (002).xlsx]Sheet4'!$R$4:$R$8</c:f>
              <c:strCache>
                <c:ptCount val="5"/>
                <c:pt idx="0">
                  <c:v>Board</c:v>
                </c:pt>
                <c:pt idx="1">
                  <c:v>Capacity Building </c:v>
                </c:pt>
                <c:pt idx="2">
                  <c:v>Curriculum Based Program</c:v>
                </c:pt>
                <c:pt idx="3">
                  <c:v>Facilitation</c:v>
                </c:pt>
                <c:pt idx="4">
                  <c:v>Governance </c:v>
                </c:pt>
              </c:strCache>
            </c:strRef>
          </c:cat>
          <c:val>
            <c:numRef>
              <c:f>'[2017 Activity Tracking Information_KG (002).xlsx]Sheet4'!$S$4:$S$8</c:f>
              <c:numCache>
                <c:formatCode>General</c:formatCode>
                <c:ptCount val="5"/>
                <c:pt idx="0">
                  <c:v>7400</c:v>
                </c:pt>
                <c:pt idx="1">
                  <c:v>15000</c:v>
                </c:pt>
                <c:pt idx="2">
                  <c:v>23550</c:v>
                </c:pt>
                <c:pt idx="3">
                  <c:v>36750</c:v>
                </c:pt>
                <c:pt idx="4">
                  <c:v>22800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D952-476F-8672-6C78D0A58AB8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FY 16-17 </a:t>
            </a:r>
            <a:r>
              <a:rPr lang="en-US" sz="1600" dirty="0">
                <a:solidFill>
                  <a:schemeClr val="accent6">
                    <a:lumMod val="75000"/>
                  </a:schemeClr>
                </a:solidFill>
              </a:rPr>
              <a:t>earned</a:t>
            </a:r>
            <a:r>
              <a:rPr lang="en-US" sz="1600" baseline="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>
              <a:defRPr sz="1600"/>
            </a:pPr>
            <a:r>
              <a:rPr lang="en-US" sz="1600" baseline="0" dirty="0">
                <a:solidFill>
                  <a:schemeClr val="accent6">
                    <a:lumMod val="75000"/>
                  </a:schemeClr>
                </a:solidFill>
              </a:rPr>
              <a:t>revenue</a:t>
            </a:r>
            <a:r>
              <a:rPr lang="en-US" sz="1600" baseline="0" dirty="0"/>
              <a:t> by category</a:t>
            </a:r>
            <a:endParaRPr lang="en-US" sz="16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0E3-4937-90D5-67804CB68BC5}"/>
              </c:ext>
            </c:extLst>
          </c:dPt>
          <c:dPt>
            <c:idx val="1"/>
            <c:bubble3D val="0"/>
            <c:spPr>
              <a:solidFill>
                <a:schemeClr val="accent6">
                  <a:lumMod val="5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0E3-4937-90D5-67804CB68BC5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30E3-4937-90D5-67804CB68BC5}"/>
              </c:ext>
            </c:extLst>
          </c:dPt>
          <c:dLbls>
            <c:dLbl>
              <c:idx val="0"/>
              <c:layout>
                <c:manualLayout>
                  <c:x val="-0.19880815249849118"/>
                  <c:y val="0.1483749857354787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0E3-4937-90D5-67804CB68BC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7560994826687373E-3"/>
                  <c:y val="-0.16829225151203925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0E3-4937-90D5-67804CB68BC5}"/>
                </c:ext>
                <c:ext xmlns:c15="http://schemas.microsoft.com/office/drawing/2012/chart" uri="{CE6537A1-D6FC-4f65-9D91-7224C49458BB}">
                  <c15:layout>
                    <c:manualLayout>
                      <c:w val="0.24285183019935297"/>
                      <c:h val="0.17369584236753013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18916669161664851"/>
                  <c:y val="0.14462094412111526"/>
                </c:manualLayout>
              </c:layout>
              <c:tx>
                <c:rich>
                  <a:bodyPr/>
                  <a:lstStyle/>
                  <a:p>
                    <a:fld id="{8EF9AE5C-CBD4-4457-86EC-F30A6926C46F}" type="CATEGORYNAME">
                      <a:rPr lang="en-US">
                        <a:solidFill>
                          <a:sysClr val="windowText" lastClr="000000"/>
                        </a:solidFill>
                      </a:rPr>
                      <a:pPr/>
                      <a:t>[CATEGORY NAME]</a:t>
                    </a:fld>
                    <a:r>
                      <a:rPr lang="en-US" baseline="0">
                        <a:solidFill>
                          <a:sysClr val="windowText" lastClr="000000"/>
                        </a:solidFill>
                      </a:rPr>
                      <a:t>
</a:t>
                    </a:r>
                    <a:fld id="{4BE82CDB-A04F-4519-9E8A-1E678B9B7120}" type="PERCENTAGE">
                      <a:rPr lang="en-US" baseline="0">
                        <a:solidFill>
                          <a:sysClr val="windowText" lastClr="000000"/>
                        </a:solidFill>
                      </a:rPr>
                      <a:pPr/>
                      <a:t>[PERCENTAGE]</a:t>
                    </a:fld>
                    <a:endParaRPr lang="en-US" baseline="0">
                      <a:solidFill>
                        <a:sysClr val="windowText" lastClr="000000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30E3-4937-90D5-67804CB68BC5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'[2017 Activity Tracking Information_KG (002).xlsx]Sheet4'!$R$14:$R$16</c:f>
              <c:strCache>
                <c:ptCount val="3"/>
                <c:pt idx="0">
                  <c:v>County</c:v>
                </c:pt>
                <c:pt idx="1">
                  <c:v>Municipal</c:v>
                </c:pt>
                <c:pt idx="2">
                  <c:v>Other</c:v>
                </c:pt>
              </c:strCache>
            </c:strRef>
          </c:cat>
          <c:val>
            <c:numRef>
              <c:f>'[2017 Activity Tracking Information_KG (002).xlsx]Sheet4'!$S$14:$S$16</c:f>
              <c:numCache>
                <c:formatCode>General</c:formatCode>
                <c:ptCount val="3"/>
                <c:pt idx="0">
                  <c:v>26950</c:v>
                </c:pt>
                <c:pt idx="1">
                  <c:v>50450</c:v>
                </c:pt>
                <c:pt idx="2">
                  <c:v>28100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0E3-4937-90D5-67804CB68BC5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3EB0DEE1-1E5E-4922-AA87-0E5CD7D5A0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B380239-8CB0-4935-A4B9-82E2C93D211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C9790EC-45B7-434F-A4EC-6E3CF206DC1E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0529C8F5-97FA-4255-A3AC-29C091A8598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342E1A1-CF6E-43FC-BE60-85CC4E315DF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08E32C0-9F33-4685-AB46-934A962679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541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34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499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06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280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41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46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131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090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05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054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32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A3E5D1-98C0-4F3E-ABAC-D76ECD899F80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97FD6-73D9-405E-99FC-103733D5C7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44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msulocalgov.org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hyperlink" Target="mailto:blakechristensen@montana.edu" TargetMode="External"/><Relationship Id="rId4" Type="http://schemas.openxmlformats.org/officeDocument/2006/relationships/hyperlink" Target="mailto:daniel.clark@montana.edu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590D927-54A0-423B-BB7E-25DDD2C87A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616311"/>
            <a:ext cx="7772400" cy="2387600"/>
          </a:xfrm>
        </p:spPr>
        <p:txBody>
          <a:bodyPr>
            <a:normAutofit fontScale="90000"/>
          </a:bodyPr>
          <a:lstStyle/>
          <a:p>
            <a:r>
              <a:rPr lang="en-US" altLang="en-US" b="1" dirty="0"/>
              <a:t>Local Government Center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dirty="0"/>
              <a:t>Montana State University Extension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5C92EAEF-C7DA-4070-BACA-96C158F8B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5396248"/>
            <a:ext cx="6858000" cy="1329742"/>
          </a:xfrm>
        </p:spPr>
        <p:txBody>
          <a:bodyPr/>
          <a:lstStyle/>
          <a:p>
            <a:r>
              <a:rPr lang="en-US" dirty="0"/>
              <a:t>Legislative Interim Committee Meeting</a:t>
            </a:r>
          </a:p>
          <a:p>
            <a:r>
              <a:rPr lang="en-US" dirty="0"/>
              <a:t>November 9, 2017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79D21E26-A014-457B-BACE-F40288AC89F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593" y="192535"/>
            <a:ext cx="2432813" cy="2432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29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CB5FA9-42A6-4B89-8133-8BE5C6E6E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341" y="2544908"/>
            <a:ext cx="788670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+mn-lt"/>
              </a:rPr>
              <a:t>FY17 </a:t>
            </a:r>
            <a:r>
              <a:rPr lang="en-US" b="1" dirty="0">
                <a:latin typeface="+mn-lt"/>
              </a:rPr>
              <a:t>LGC </a:t>
            </a:r>
            <a:r>
              <a:rPr lang="en-US" b="1" dirty="0" smtClean="0">
                <a:latin typeface="+mn-lt"/>
              </a:rPr>
              <a:t>Activities </a:t>
            </a:r>
            <a:r>
              <a:rPr lang="en-US" b="1" dirty="0" smtClean="0">
                <a:latin typeface="+mn-lt"/>
              </a:rPr>
              <a:t>at </a:t>
            </a:r>
            <a:r>
              <a:rPr lang="en-US" b="1" dirty="0">
                <a:latin typeface="+mn-lt"/>
              </a:rPr>
              <a:t>a Glance</a:t>
            </a:r>
          </a:p>
        </p:txBody>
      </p:sp>
    </p:spTree>
    <p:extLst>
      <p:ext uri="{BB962C8B-B14F-4D97-AF65-F5344CB8AC3E}">
        <p14:creationId xmlns:p14="http://schemas.microsoft.com/office/powerpoint/2010/main" val="62642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B993F7-E2DB-4AB7-99A7-232C5A7C4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+mn-lt"/>
              </a:rPr>
              <a:t>FY 2016- 2017 Billable Activity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+mn-lt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a16="http://schemas.microsoft.com/office/drawing/2014/main" id="{E67304E5-2C1A-4CD9-81FE-F16110B4D8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8125753"/>
              </p:ext>
            </p:extLst>
          </p:nvPr>
        </p:nvGraphicFramePr>
        <p:xfrm>
          <a:off x="2225953" y="1771649"/>
          <a:ext cx="4694237" cy="39364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155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91E5D95-1647-48FC-AC90-D55D2B82C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latin typeface="+mn-lt"/>
              </a:rPr>
              <a:t>Activity by Local Government Type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a16="http://schemas.microsoft.com/office/drawing/2014/main" id="{5F06B5F5-D164-4E93-9575-CBF80A44E19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19450174"/>
              </p:ext>
            </p:extLst>
          </p:nvPr>
        </p:nvGraphicFramePr>
        <p:xfrm>
          <a:off x="378691" y="1833563"/>
          <a:ext cx="3690084" cy="43588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>
            <a:extLst>
              <a:ext uri="{FF2B5EF4-FFF2-40B4-BE49-F238E27FC236}">
                <a16:creationId xmlns="" xmlns:a16="http://schemas.microsoft.com/office/drawing/2014/main" id="{1311B8F5-6F47-42C7-A261-6FE93EF45B2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69435682"/>
              </p:ext>
            </p:extLst>
          </p:nvPr>
        </p:nvGraphicFramePr>
        <p:xfrm>
          <a:off x="4872011" y="1852613"/>
          <a:ext cx="4142680" cy="43397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3166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7C7733-A738-4B01-BB2D-CA28D547E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rgbClr val="FFC000"/>
                </a:solidFill>
                <a:latin typeface="+mn-lt"/>
              </a:rPr>
              <a:t>Non Local Government Activity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a16="http://schemas.microsoft.com/office/drawing/2014/main" id="{2354B478-AB25-40A1-922F-021C911ACF6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87198900"/>
              </p:ext>
            </p:extLst>
          </p:nvPr>
        </p:nvGraphicFramePr>
        <p:xfrm>
          <a:off x="2154815" y="1934875"/>
          <a:ext cx="4834370" cy="4253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740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423FD27-CDBE-4C1F-8267-C382E4604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Training Outcomes – FY17 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="" xmlns:a16="http://schemas.microsoft.com/office/drawing/2014/main" id="{F95914C1-C15E-4D5C-B06D-1BF0E53586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9045813"/>
              </p:ext>
            </p:extLst>
          </p:nvPr>
        </p:nvGraphicFramePr>
        <p:xfrm>
          <a:off x="628650" y="1975820"/>
          <a:ext cx="7886702" cy="1826451"/>
        </p:xfrm>
        <a:graphic>
          <a:graphicData uri="http://schemas.openxmlformats.org/drawingml/2006/table">
            <a:tbl>
              <a:tblPr firstRow="1" firstCol="1" bandRow="1"/>
              <a:tblGrid>
                <a:gridCol w="1223114">
                  <a:extLst>
                    <a:ext uri="{9D8B030D-6E8A-4147-A177-3AD203B41FA5}">
                      <a16:colId xmlns="" xmlns:a16="http://schemas.microsoft.com/office/drawing/2014/main" val="1297281559"/>
                    </a:ext>
                  </a:extLst>
                </a:gridCol>
                <a:gridCol w="1119070">
                  <a:extLst>
                    <a:ext uri="{9D8B030D-6E8A-4147-A177-3AD203B41FA5}">
                      <a16:colId xmlns="" xmlns:a16="http://schemas.microsoft.com/office/drawing/2014/main" val="3573722470"/>
                    </a:ext>
                  </a:extLst>
                </a:gridCol>
                <a:gridCol w="1119070">
                  <a:extLst>
                    <a:ext uri="{9D8B030D-6E8A-4147-A177-3AD203B41FA5}">
                      <a16:colId xmlns="" xmlns:a16="http://schemas.microsoft.com/office/drawing/2014/main" val="2097191873"/>
                    </a:ext>
                  </a:extLst>
                </a:gridCol>
                <a:gridCol w="1119070">
                  <a:extLst>
                    <a:ext uri="{9D8B030D-6E8A-4147-A177-3AD203B41FA5}">
                      <a16:colId xmlns="" xmlns:a16="http://schemas.microsoft.com/office/drawing/2014/main" val="1206248877"/>
                    </a:ext>
                  </a:extLst>
                </a:gridCol>
                <a:gridCol w="1093654">
                  <a:extLst>
                    <a:ext uri="{9D8B030D-6E8A-4147-A177-3AD203B41FA5}">
                      <a16:colId xmlns="" xmlns:a16="http://schemas.microsoft.com/office/drawing/2014/main" val="1834977085"/>
                    </a:ext>
                  </a:extLst>
                </a:gridCol>
                <a:gridCol w="1119070">
                  <a:extLst>
                    <a:ext uri="{9D8B030D-6E8A-4147-A177-3AD203B41FA5}">
                      <a16:colId xmlns="" xmlns:a16="http://schemas.microsoft.com/office/drawing/2014/main" val="2663169216"/>
                    </a:ext>
                  </a:extLst>
                </a:gridCol>
                <a:gridCol w="1093654">
                  <a:extLst>
                    <a:ext uri="{9D8B030D-6E8A-4147-A177-3AD203B41FA5}">
                      <a16:colId xmlns="" xmlns:a16="http://schemas.microsoft.com/office/drawing/2014/main" val="195457408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Board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Capacity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Curriculum Based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Facilitation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Governance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1408860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Trainings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106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79523176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Revenue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     7,400.00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  15,000.00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  23,550.00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  36,750.00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  22,800.00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$   105,500.00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6000431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Participants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312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348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787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1,128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970 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3,545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59692339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CC0EA202-2185-45CC-B8F7-3225A5AA61FA}"/>
              </a:ext>
            </a:extLst>
          </p:cNvPr>
          <p:cNvSpPr txBox="1"/>
          <p:nvPr/>
        </p:nvSpPr>
        <p:spPr>
          <a:xfrm>
            <a:off x="3232729" y="4562764"/>
            <a:ext cx="26877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/>
              <a:t>FY18 to Date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50 Presentations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1098 Participants </a:t>
            </a:r>
          </a:p>
        </p:txBody>
      </p:sp>
    </p:spTree>
    <p:extLst>
      <p:ext uri="{BB962C8B-B14F-4D97-AF65-F5344CB8AC3E}">
        <p14:creationId xmlns:p14="http://schemas.microsoft.com/office/powerpoint/2010/main" val="154385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E599153-1EAD-4014-ACFC-9DAECF626E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535671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How is the LGC Funded?</a:t>
            </a:r>
          </a:p>
        </p:txBody>
      </p:sp>
    </p:spTree>
    <p:extLst>
      <p:ext uri="{BB962C8B-B14F-4D97-AF65-F5344CB8AC3E}">
        <p14:creationId xmlns:p14="http://schemas.microsoft.com/office/powerpoint/2010/main" val="223930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591DCF-1798-4A57-9E2A-0F00D697F1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  <a:latin typeface="+mn-lt"/>
              </a:rPr>
              <a:t>MSU LGC Funding Sources 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="" xmlns:a16="http://schemas.microsoft.com/office/drawing/2014/main" id="{D53E2570-1FFA-4937-90EA-74569CD62C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99787240"/>
              </p:ext>
            </p:extLst>
          </p:nvPr>
        </p:nvGraphicFramePr>
        <p:xfrm>
          <a:off x="0" y="1900238"/>
          <a:ext cx="4591685" cy="3761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2">
            <a:extLst>
              <a:ext uri="{FF2B5EF4-FFF2-40B4-BE49-F238E27FC236}">
                <a16:creationId xmlns="" xmlns:a16="http://schemas.microsoft.com/office/drawing/2014/main" id="{62B75183-3A38-45B4-BCC6-5072D4635A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94909" y="2963227"/>
            <a:ext cx="4220441" cy="206813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MSU LGC Cash Funding by Source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Base Funding	 		$171,180.00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FFC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Extension	 			$69,852.00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LGC Earned Revenue 	$105,500.00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	 		         $346,532.00*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7532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11B04DD-2C70-46AC-9586-66D6CAF5A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99"/>
                </a:solidFill>
                <a:latin typeface="+mn-lt"/>
              </a:rPr>
              <a:t>FY 2016 - 2017 Revenue</a:t>
            </a:r>
            <a:endParaRPr lang="en-US" dirty="0">
              <a:solidFill>
                <a:srgbClr val="000099"/>
              </a:solidFill>
              <a:latin typeface="+mn-lt"/>
            </a:endParaRPr>
          </a:p>
        </p:txBody>
      </p:sp>
      <p:sp>
        <p:nvSpPr>
          <p:cNvPr id="3" name="Text Box 2">
            <a:extLst>
              <a:ext uri="{FF2B5EF4-FFF2-40B4-BE49-F238E27FC236}">
                <a16:creationId xmlns="" xmlns:a16="http://schemas.microsoft.com/office/drawing/2014/main" id="{23C054C8-6660-4E4C-B8CB-F3678A43F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345" y="2568370"/>
            <a:ext cx="4313381" cy="265941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Earned Revenue by Type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Board		 			$7,400.00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Capacity Building 			$15,000.00</a:t>
            </a:r>
            <a:r>
              <a:rPr lang="en-US" dirty="0">
                <a:solidFill>
                  <a:srgbClr val="2F549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Curriculum Based Program	$23,550.00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2E74B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Facilitation	 			$36,750.00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Governance 	 			$22,800.00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	 				$105,500.00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hart 3">
            <a:extLst>
              <a:ext uri="{FF2B5EF4-FFF2-40B4-BE49-F238E27FC236}">
                <a16:creationId xmlns="" xmlns:a16="http://schemas.microsoft.com/office/drawing/2014/main" id="{C951EA2D-20EC-4883-9D7C-6AF1B551E7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61653938"/>
              </p:ext>
            </p:extLst>
          </p:nvPr>
        </p:nvGraphicFramePr>
        <p:xfrm>
          <a:off x="0" y="1878415"/>
          <a:ext cx="4302962" cy="3826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835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2AD9AFE-21A2-46D7-BDAD-A4695595A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5381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Earned Revenue by Category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="" xmlns:a16="http://schemas.microsoft.com/office/drawing/2014/main" id="{BF63CB34-54B6-4C9E-B6D3-08BA605F3C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4498374"/>
              </p:ext>
            </p:extLst>
          </p:nvPr>
        </p:nvGraphicFramePr>
        <p:xfrm>
          <a:off x="4567236" y="1919288"/>
          <a:ext cx="4576763" cy="41859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Box 2">
            <a:extLst>
              <a:ext uri="{FF2B5EF4-FFF2-40B4-BE49-F238E27FC236}">
                <a16:creationId xmlns="" xmlns:a16="http://schemas.microsoft.com/office/drawing/2014/main" id="{3E2E48D4-FFF9-4FA3-8F58-E35A35BFD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8648" y="2733963"/>
            <a:ext cx="3938588" cy="236449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53813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Earned Revenue by Category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County		 	$26,950.00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solidFill>
                  <a:srgbClr val="53813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Municipal	 	</a:t>
            </a:r>
            <a:r>
              <a:rPr lang="en-US" dirty="0" smtClean="0">
                <a:solidFill>
                  <a:srgbClr val="53813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</a:t>
            </a:r>
            <a:r>
              <a:rPr lang="en-US" dirty="0">
                <a:solidFill>
                  <a:srgbClr val="538135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50,450.00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Other			$28,100.00 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Total	 		</a:t>
            </a:r>
            <a:r>
              <a:rPr lang="en-US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$</a:t>
            </a:r>
            <a:r>
              <a:rPr lang="en-US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105,500.00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61023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0EE2ED68-08D1-40D1-ADB8-765F7F91B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577" y="2766218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How is the LGC Structured?</a:t>
            </a:r>
          </a:p>
        </p:txBody>
      </p:sp>
    </p:spTree>
    <p:extLst>
      <p:ext uri="{BB962C8B-B14F-4D97-AF65-F5344CB8AC3E}">
        <p14:creationId xmlns:p14="http://schemas.microsoft.com/office/powerpoint/2010/main" val="57611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6957D22-A597-46E3-95B4-11F20E888A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Montana’s Local Governments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CE4632C-BF3F-4AB0-BBA0-7276C23E56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129</a:t>
            </a:r>
          </a:p>
          <a:p>
            <a:r>
              <a:rPr lang="en-US" dirty="0"/>
              <a:t>56</a:t>
            </a:r>
          </a:p>
          <a:p>
            <a:r>
              <a:rPr lang="en-US" dirty="0"/>
              <a:t>1500+</a:t>
            </a:r>
          </a:p>
          <a:p>
            <a:r>
              <a:rPr lang="en-US" dirty="0"/>
              <a:t>11,000</a:t>
            </a:r>
          </a:p>
          <a:p>
            <a:r>
              <a:rPr lang="en-US" dirty="0"/>
              <a:t>$1.2 Billion</a:t>
            </a:r>
          </a:p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312413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16F6F30-1598-47F4-BF02-2C3DF30A32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LGC Staff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679D709-F94B-4680-9466-1A5A55DB3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LGC Staffing at 3.75FTE</a:t>
            </a:r>
          </a:p>
          <a:p>
            <a:pPr lvl="1"/>
            <a:r>
              <a:rPr lang="en-US" dirty="0"/>
              <a:t>1 FTE LGC Director </a:t>
            </a:r>
          </a:p>
          <a:p>
            <a:pPr lvl="1"/>
            <a:r>
              <a:rPr lang="en-US" dirty="0"/>
              <a:t>1 FTE LGC Associate Director</a:t>
            </a:r>
          </a:p>
          <a:p>
            <a:pPr lvl="1"/>
            <a:r>
              <a:rPr lang="en-US" dirty="0"/>
              <a:t>1 FTE LGC Associate Specialist</a:t>
            </a:r>
          </a:p>
          <a:p>
            <a:pPr lvl="1"/>
            <a:r>
              <a:rPr lang="en-US" dirty="0"/>
              <a:t>.25 FTE LGC Associate Specialist</a:t>
            </a:r>
          </a:p>
          <a:p>
            <a:pPr lvl="1"/>
            <a:r>
              <a:rPr lang="en-US" dirty="0"/>
              <a:t>.5 FTE Program Coordinator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70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+mn-lt"/>
              </a:rPr>
              <a:t>Advisory Committee</a:t>
            </a:r>
            <a:endParaRPr lang="en-US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County Commissioner</a:t>
            </a:r>
          </a:p>
          <a:p>
            <a:r>
              <a:rPr lang="en-US" dirty="0" smtClean="0"/>
              <a:t>Mayor</a:t>
            </a:r>
          </a:p>
          <a:p>
            <a:r>
              <a:rPr lang="en-US" dirty="0" smtClean="0"/>
              <a:t>City Manager</a:t>
            </a:r>
          </a:p>
          <a:p>
            <a:r>
              <a:rPr lang="en-US" dirty="0" smtClean="0"/>
              <a:t>County CAO</a:t>
            </a:r>
          </a:p>
          <a:p>
            <a:r>
              <a:rPr lang="en-US" dirty="0" smtClean="0"/>
              <a:t>Clerk &amp; Recorder</a:t>
            </a:r>
          </a:p>
          <a:p>
            <a:r>
              <a:rPr lang="en-US" dirty="0" smtClean="0"/>
              <a:t>Clerk of District Court</a:t>
            </a:r>
          </a:p>
          <a:p>
            <a:r>
              <a:rPr lang="en-US" dirty="0" smtClean="0"/>
              <a:t>Municipal Clerk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MT Associations of Counties</a:t>
            </a:r>
          </a:p>
          <a:p>
            <a:r>
              <a:rPr lang="en-US" dirty="0" smtClean="0"/>
              <a:t>MT League of Cities &amp; Towns</a:t>
            </a:r>
          </a:p>
          <a:p>
            <a:r>
              <a:rPr lang="en-US" dirty="0" smtClean="0"/>
              <a:t>MT Municipal </a:t>
            </a:r>
            <a:r>
              <a:rPr lang="en-US" dirty="0" err="1" smtClean="0"/>
              <a:t>Interlocal</a:t>
            </a:r>
            <a:r>
              <a:rPr lang="en-US" dirty="0" smtClean="0"/>
              <a:t> Authority</a:t>
            </a:r>
          </a:p>
          <a:p>
            <a:r>
              <a:rPr lang="en-US" dirty="0" smtClean="0"/>
              <a:t>MSU Extension Director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3684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="" xmlns:a16="http://schemas.microsoft.com/office/drawing/2014/main" id="{2EB61E2C-FA80-4A56-8C4F-D8CD429581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LGC in Transition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9278960-9461-4453-BA68-675949BA2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2008: New Director, 100% Outreach</a:t>
            </a:r>
          </a:p>
          <a:p>
            <a:r>
              <a:rPr lang="en-US" dirty="0"/>
              <a:t>2009: Political Science to Extension</a:t>
            </a:r>
          </a:p>
          <a:p>
            <a:r>
              <a:rPr lang="en-US" dirty="0"/>
              <a:t>2009: Legislature </a:t>
            </a:r>
            <a:r>
              <a:rPr lang="en-US" dirty="0" err="1"/>
              <a:t>Approp</a:t>
            </a:r>
            <a:r>
              <a:rPr lang="en-US" dirty="0"/>
              <a:t> $100K OTO</a:t>
            </a:r>
          </a:p>
          <a:p>
            <a:r>
              <a:rPr lang="en-US" dirty="0"/>
              <a:t>2011: MSU/President Cruzado $100K OTO</a:t>
            </a:r>
          </a:p>
          <a:p>
            <a:r>
              <a:rPr lang="en-US" dirty="0"/>
              <a:t>2013: MSU Extension $140K OTO</a:t>
            </a:r>
          </a:p>
          <a:p>
            <a:r>
              <a:rPr lang="en-US" dirty="0">
                <a:solidFill>
                  <a:srgbClr val="0070C0"/>
                </a:solidFill>
              </a:rPr>
              <a:t>2015: Legislature </a:t>
            </a:r>
            <a:r>
              <a:rPr lang="en-US" dirty="0" err="1">
                <a:solidFill>
                  <a:srgbClr val="0070C0"/>
                </a:solidFill>
              </a:rPr>
              <a:t>Approp</a:t>
            </a:r>
            <a:r>
              <a:rPr lang="en-US" dirty="0">
                <a:solidFill>
                  <a:srgbClr val="0070C0"/>
                </a:solidFill>
              </a:rPr>
              <a:t> $180K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Extension Base Funding</a:t>
            </a:r>
          </a:p>
          <a:p>
            <a:r>
              <a:rPr lang="en-US" dirty="0"/>
              <a:t>2017: No ask of Legislature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69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sz="4400" dirty="0"/>
              <a:t>THANK YOU!!</a:t>
            </a:r>
          </a:p>
        </p:txBody>
      </p:sp>
      <p:sp>
        <p:nvSpPr>
          <p:cNvPr id="82947" name="Rectangle 3"/>
          <p:cNvSpPr>
            <a:spLocks noChangeArrowheads="1"/>
          </p:cNvSpPr>
          <p:nvPr/>
        </p:nvSpPr>
        <p:spPr bwMode="auto">
          <a:xfrm>
            <a:off x="533400" y="1143000"/>
            <a:ext cx="80772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</a:rPr>
              <a:t>Please contact us with any questions: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endParaRPr lang="en-US" sz="2000" i="1" dirty="0">
              <a:latin typeface="Arial" charset="0"/>
            </a:endParaRP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latin typeface="Arial" charset="0"/>
              </a:rPr>
              <a:t>Dan Clark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i="1" dirty="0">
                <a:latin typeface="Arial" charset="0"/>
              </a:rPr>
              <a:t>Director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endParaRPr lang="en-US" sz="2000" i="1" dirty="0">
              <a:latin typeface="Arial" charset="0"/>
            </a:endParaRP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b="1" dirty="0">
                <a:latin typeface="Arial" charset="0"/>
              </a:rPr>
              <a:t>Blake Christensen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i="1" dirty="0">
                <a:latin typeface="Arial" charset="0"/>
              </a:rPr>
              <a:t>Associate Director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endParaRPr lang="en-US" sz="2000" i="1" dirty="0">
              <a:latin typeface="Arial" charset="0"/>
            </a:endParaRP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</a:rPr>
              <a:t>Local Government Center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</a:rPr>
              <a:t>Extension / Department of Political Science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</a:rPr>
              <a:t>Culbertson Hall 235, P.O. Box 170535 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</a:rPr>
              <a:t>Montana State University  Bozeman, MT  59717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  <a:hlinkClick r:id="rId3"/>
              </a:rPr>
              <a:t>http://msulocalgov.org</a:t>
            </a:r>
            <a:r>
              <a:rPr lang="en-US" sz="2000" dirty="0">
                <a:latin typeface="Arial" charset="0"/>
              </a:rPr>
              <a:t>   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</a:rPr>
              <a:t>Tel: (406) 994-6694   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</a:rPr>
              <a:t>E-mail </a:t>
            </a:r>
            <a:r>
              <a:rPr lang="en-US" sz="2000" dirty="0">
                <a:latin typeface="Arial" charset="0"/>
                <a:hlinkClick r:id="rId4"/>
              </a:rPr>
              <a:t>daniel.clark@montana.edu</a:t>
            </a:r>
            <a:r>
              <a:rPr lang="en-US" sz="2000" dirty="0">
                <a:latin typeface="Arial" charset="0"/>
              </a:rPr>
              <a:t> 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000" dirty="0">
                <a:latin typeface="Arial" charset="0"/>
              </a:rPr>
              <a:t>E-mail </a:t>
            </a:r>
            <a:r>
              <a:rPr lang="en-US" sz="2000" dirty="0">
                <a:latin typeface="Arial" charset="0"/>
                <a:hlinkClick r:id="rId5"/>
              </a:rPr>
              <a:t>blakechristensen@montana.edu</a:t>
            </a:r>
            <a:r>
              <a:rPr lang="en-US" sz="2000" dirty="0">
                <a:latin typeface="Arial" charset="0"/>
              </a:rPr>
              <a:t> </a:t>
            </a:r>
          </a:p>
          <a:p>
            <a:pPr marL="668338" indent="-609600" algn="ctr">
              <a:lnSpc>
                <a:spcPct val="80000"/>
              </a:lnSpc>
              <a:spcBef>
                <a:spcPct val="20000"/>
              </a:spcBef>
              <a:defRPr/>
            </a:pPr>
            <a:endParaRPr lang="en-US" sz="2000" dirty="0">
              <a:latin typeface="Arial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090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EADB42BE-B4A3-4AE7-AD3E-CF180AAE6F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>
                <a:latin typeface="+mn-lt"/>
              </a:rPr>
              <a:t>Local Government Center (LGC)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ECE34A34-785D-4796-AB91-99CA0F9B47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Established in 1985, the Local Government Center was to provide assistance to counties and municipalities with the first Local Government Review process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 1993, the Legislature formally established the purpose of the center in MCA 20-25-237</a:t>
            </a:r>
          </a:p>
        </p:txBody>
      </p:sp>
    </p:spTree>
    <p:extLst>
      <p:ext uri="{BB962C8B-B14F-4D97-AF65-F5344CB8AC3E}">
        <p14:creationId xmlns:p14="http://schemas.microsoft.com/office/powerpoint/2010/main" val="365465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="" xmlns:a16="http://schemas.microsoft.com/office/drawing/2014/main" id="{313B4BAA-396A-4FB8-AB3A-D81D406951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28650" y="284445"/>
            <a:ext cx="7886700" cy="656850"/>
          </a:xfrm>
        </p:spPr>
        <p:txBody>
          <a:bodyPr>
            <a:normAutofit/>
          </a:bodyPr>
          <a:lstStyle/>
          <a:p>
            <a:r>
              <a:rPr lang="en-US" altLang="en-US" sz="3600" b="1" u="sng" dirty="0"/>
              <a:t>LGC </a:t>
            </a:r>
            <a:r>
              <a:rPr lang="en-US" altLang="en-US" sz="3200" b="1" u="sng" dirty="0"/>
              <a:t>Mission</a:t>
            </a:r>
            <a:r>
              <a:rPr lang="en-US" altLang="en-US" sz="3600" b="1" u="sng" dirty="0"/>
              <a:t>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="" xmlns:a16="http://schemas.microsoft.com/office/drawing/2014/main" id="{9D38813E-46EE-4AEF-828F-33F2C1761E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8650" y="1063620"/>
            <a:ext cx="7886700" cy="2101671"/>
          </a:xfrm>
        </p:spPr>
        <p:txBody>
          <a:bodyPr/>
          <a:lstStyle/>
          <a:p>
            <a:pPr marL="0" indent="0">
              <a:buNone/>
            </a:pPr>
            <a:r>
              <a:rPr lang="en-US" altLang="en-US" dirty="0"/>
              <a:t>The Mission of the center is to </a:t>
            </a:r>
            <a:r>
              <a:rPr lang="en-US" altLang="en-US" b="1" dirty="0"/>
              <a:t>strengthen the capacity</a:t>
            </a:r>
            <a:r>
              <a:rPr lang="en-US" altLang="en-US" i="1" dirty="0"/>
              <a:t> </a:t>
            </a:r>
            <a:r>
              <a:rPr lang="en-US" altLang="en-US" dirty="0"/>
              <a:t>of Montana's </a:t>
            </a:r>
            <a:r>
              <a:rPr lang="en-US" altLang="en-US" b="1" dirty="0"/>
              <a:t>local governmental units</a:t>
            </a:r>
            <a:r>
              <a:rPr lang="en-US" altLang="en-US" dirty="0"/>
              <a:t> to deliver essential services efficiently [and effectively] and to provide </a:t>
            </a:r>
            <a:r>
              <a:rPr lang="en-US" altLang="en-US" b="1" i="1" dirty="0"/>
              <a:t>training</a:t>
            </a:r>
            <a:r>
              <a:rPr lang="en-US" altLang="en-US" dirty="0"/>
              <a:t>, </a:t>
            </a:r>
            <a:r>
              <a:rPr lang="en-US" altLang="en-US" b="1" i="1" dirty="0"/>
              <a:t>technical assistance</a:t>
            </a:r>
            <a:r>
              <a:rPr lang="en-US" altLang="en-US" dirty="0"/>
              <a:t>, and </a:t>
            </a:r>
            <a:r>
              <a:rPr lang="en-US" altLang="en-US" b="1" i="1" dirty="0"/>
              <a:t>research</a:t>
            </a:r>
            <a:r>
              <a:rPr lang="en-US" altLang="en-US" dirty="0"/>
              <a:t> to local officials.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="" xmlns:a16="http://schemas.microsoft.com/office/drawing/2014/main" id="{313B4BAA-396A-4FB8-AB3A-D81D406951E7}"/>
              </a:ext>
            </a:extLst>
          </p:cNvPr>
          <p:cNvSpPr txBox="1">
            <a:spLocks noChangeArrowheads="1"/>
          </p:cNvSpPr>
          <p:nvPr/>
        </p:nvSpPr>
        <p:spPr>
          <a:xfrm>
            <a:off x="633133" y="3220381"/>
            <a:ext cx="7886700" cy="5716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u="sng" dirty="0"/>
              <a:t>LGC Vision 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9D38813E-46EE-4AEF-828F-33F2C1761E17}"/>
              </a:ext>
            </a:extLst>
          </p:cNvPr>
          <p:cNvSpPr txBox="1">
            <a:spLocks noChangeArrowheads="1"/>
          </p:cNvSpPr>
          <p:nvPr/>
        </p:nvSpPr>
        <p:spPr>
          <a:xfrm>
            <a:off x="628650" y="3941003"/>
            <a:ext cx="7886700" cy="42603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en-US" dirty="0"/>
              <a:t>To provide world-class, professional local government support services across the State of Montana.</a:t>
            </a:r>
          </a:p>
        </p:txBody>
      </p:sp>
    </p:spTree>
    <p:extLst>
      <p:ext uri="{BB962C8B-B14F-4D97-AF65-F5344CB8AC3E}">
        <p14:creationId xmlns:p14="http://schemas.microsoft.com/office/powerpoint/2010/main" val="108076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="" xmlns:a16="http://schemas.microsoft.com/office/drawing/2014/main" id="{90F8E031-0AD6-4230-993A-18D78952C9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 dirty="0"/>
              <a:t>Strategic Goals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="" xmlns:a16="http://schemas.microsoft.com/office/drawing/2014/main" id="{52B26B94-59EA-4744-8583-FFFB81D93E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b="1" dirty="0"/>
              <a:t>Goal 1: </a:t>
            </a:r>
            <a:r>
              <a:rPr lang="en-US" dirty="0"/>
              <a:t>Provide high quality, high impact services to accomplish the LGC mission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b="1" dirty="0"/>
              <a:t>Goal 2: </a:t>
            </a:r>
            <a:r>
              <a:rPr lang="en-US" dirty="0"/>
              <a:t>Meet anticipated funding needs of </a:t>
            </a:r>
            <a:r>
              <a:rPr lang="en-US" b="1" dirty="0"/>
              <a:t>$360,000</a:t>
            </a:r>
            <a:r>
              <a:rPr lang="en-US" dirty="0"/>
              <a:t>+ per year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b="1" dirty="0"/>
              <a:t>Goal 3: </a:t>
            </a:r>
            <a:r>
              <a:rPr lang="en-US" dirty="0"/>
              <a:t>Develop and refine working relationships with strategic partners</a:t>
            </a:r>
          </a:p>
          <a:p>
            <a:pPr marL="0" indent="0">
              <a:buNone/>
            </a:pPr>
            <a:endParaRPr lang="en-US" sz="1100" dirty="0"/>
          </a:p>
          <a:p>
            <a:r>
              <a:rPr lang="en-US" b="1" dirty="0"/>
              <a:t>Goal 4: </a:t>
            </a:r>
            <a:r>
              <a:rPr lang="en-US" dirty="0"/>
              <a:t>Develop and retain high-quality employees</a:t>
            </a:r>
          </a:p>
          <a:p>
            <a:endParaRPr lang="en-US" dirty="0"/>
          </a:p>
          <a:p>
            <a:endParaRPr lang="en-US" dirty="0"/>
          </a:p>
          <a:p>
            <a:endParaRPr lang="en-US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86645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="" xmlns:a16="http://schemas.microsoft.com/office/drawing/2014/main" id="{1F449E77-A263-4EAD-AD47-450B13F47F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 dirty="0"/>
              <a:t>Local Government Trainings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6A41783-6F63-490E-8154-AC14DF6981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41657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On-Demand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="" xmlns:a16="http://schemas.microsoft.com/office/drawing/2014/main" id="{CB3D7617-2E48-4BBD-833B-05C426750B27}"/>
              </a:ext>
            </a:extLst>
          </p:cNvPr>
          <p:cNvSpPr>
            <a:spLocks noGrp="1" noChangeArrowheads="1"/>
          </p:cNvSpPr>
          <p:nvPr>
            <p:ph sz="half" idx="2"/>
          </p:nvPr>
        </p:nvSpPr>
        <p:spPr>
          <a:xfrm>
            <a:off x="629842" y="2097741"/>
            <a:ext cx="3868340" cy="409192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dirty="0"/>
              <a:t>Leadership &amp; Professional Development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Strategic Planning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Facilitation/Mediation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Community Engagement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Public Board Training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Local Government Review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Intergovernmental Relations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Land Use Planning </a:t>
            </a:r>
          </a:p>
          <a:p>
            <a:pPr>
              <a:lnSpc>
                <a:spcPct val="90000"/>
              </a:lnSpc>
            </a:pPr>
            <a:r>
              <a:rPr lang="en-US" altLang="en-US" dirty="0"/>
              <a:t>Ethics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A8A8DC07-F6B1-417C-8EC1-52D49B6D54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41657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Annual/Curriculum Based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C565DDAD-0B4A-49D6-A4CF-F6D1B26B46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97741"/>
            <a:ext cx="3887391" cy="409192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Municipal Institute</a:t>
            </a:r>
          </a:p>
          <a:p>
            <a:r>
              <a:rPr lang="en-US" dirty="0"/>
              <a:t>County Elected Officials Training</a:t>
            </a:r>
          </a:p>
          <a:p>
            <a:r>
              <a:rPr lang="en-US" dirty="0"/>
              <a:t>Clerks of District Court</a:t>
            </a:r>
          </a:p>
          <a:p>
            <a:r>
              <a:rPr lang="en-US" dirty="0"/>
              <a:t>Newly Elected Officials Boot Camp</a:t>
            </a:r>
          </a:p>
          <a:p>
            <a:r>
              <a:rPr lang="en-US" dirty="0"/>
              <a:t>Regional Trainings</a:t>
            </a:r>
          </a:p>
          <a:p>
            <a:r>
              <a:rPr lang="en-US" dirty="0"/>
              <a:t>Executive Academy</a:t>
            </a:r>
          </a:p>
          <a:p>
            <a:r>
              <a:rPr lang="en-US" dirty="0"/>
              <a:t>Muni Handbook Online Course</a:t>
            </a:r>
          </a:p>
          <a:p>
            <a:r>
              <a:rPr lang="en-US" dirty="0"/>
              <a:t>Fundamentals of Good Governance Online Certification Program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41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="" xmlns:a16="http://schemas.microsoft.com/office/drawing/2014/main" id="{4CF0EF8F-0B6A-4E3C-8C10-5D14AA7F26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 dirty="0"/>
              <a:t>Technical Assistance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="" xmlns:a16="http://schemas.microsoft.com/office/drawing/2014/main" id="{FB5DEF0F-7367-47F1-9A85-2DFFDC00C63D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628650" y="1766047"/>
            <a:ext cx="3886200" cy="4410916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altLang="en-US" sz="2800" dirty="0"/>
              <a:t>Roles &amp; Responsibilities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Incorporation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Disincorporation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Resort Tax Districts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Power &amp; Structure of Government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Voter Review Process </a:t>
            </a:r>
          </a:p>
          <a:p>
            <a:r>
              <a:rPr lang="en-US" altLang="en-US" sz="2800" dirty="0"/>
              <a:t>Local Government Charters</a:t>
            </a:r>
          </a:p>
          <a:p>
            <a:r>
              <a:rPr lang="en-US" altLang="en-US" dirty="0"/>
              <a:t>Citizen Engagement</a:t>
            </a:r>
          </a:p>
          <a:p>
            <a:pPr>
              <a:lnSpc>
                <a:spcPct val="90000"/>
              </a:lnSpc>
            </a:pPr>
            <a:endParaRPr lang="en-US" altLang="en-US" sz="28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="" xmlns:a16="http://schemas.microsoft.com/office/drawing/2014/main" id="{BA3867EA-8EC7-456B-8693-E951991DA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766047"/>
            <a:ext cx="3886200" cy="4410916"/>
          </a:xfrm>
        </p:spPr>
        <p:txBody>
          <a:bodyPr>
            <a:normAutofit lnSpcReduction="10000"/>
          </a:bodyPr>
          <a:lstStyle/>
          <a:p>
            <a:r>
              <a:rPr lang="en-US" altLang="en-US" dirty="0"/>
              <a:t>Open Meetings Laws</a:t>
            </a:r>
          </a:p>
          <a:p>
            <a:r>
              <a:rPr lang="en-US" altLang="en-US" dirty="0"/>
              <a:t>Citizen Participation Laws</a:t>
            </a:r>
          </a:p>
          <a:p>
            <a:r>
              <a:rPr lang="en-US" altLang="en-US" dirty="0"/>
              <a:t>Rules of Procedure</a:t>
            </a:r>
          </a:p>
          <a:p>
            <a:r>
              <a:rPr lang="en-US" altLang="en-US" dirty="0"/>
              <a:t>MT Code of Ethics</a:t>
            </a:r>
          </a:p>
          <a:p>
            <a:r>
              <a:rPr lang="en-US" altLang="en-US" dirty="0"/>
              <a:t>Conflict Management</a:t>
            </a:r>
          </a:p>
          <a:p>
            <a:r>
              <a:rPr lang="en-US" altLang="en-US" dirty="0"/>
              <a:t>Local Policy Development</a:t>
            </a:r>
          </a:p>
          <a:p>
            <a:r>
              <a:rPr lang="en-US" altLang="en-US" dirty="0"/>
              <a:t>Management Training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20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0E315A2E-100A-4935-8AE9-7C192798E3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u="sng" dirty="0"/>
              <a:t>Research/Publications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="" xmlns:a16="http://schemas.microsoft.com/office/drawing/2014/main" id="{EFB9B78D-5CC9-440F-ABFA-0D6A6DA749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altLang="en-US" sz="2800" b="1" dirty="0"/>
              <a:t>Montana’s Local Government Review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Study Commission Handbook</a:t>
            </a:r>
            <a:endParaRPr lang="en-US" altLang="en-US" sz="2800" dirty="0"/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Montana Local Government Profiles</a:t>
            </a:r>
          </a:p>
          <a:p>
            <a:pPr>
              <a:lnSpc>
                <a:spcPct val="90000"/>
              </a:lnSpc>
            </a:pPr>
            <a:r>
              <a:rPr lang="en-US" altLang="en-US" sz="2800" b="1" dirty="0"/>
              <a:t>Montana Counties on the Move</a:t>
            </a:r>
          </a:p>
          <a:p>
            <a:r>
              <a:rPr lang="en-US" altLang="en-US" dirty="0"/>
              <a:t>Montana Policy Review</a:t>
            </a:r>
          </a:p>
          <a:p>
            <a:r>
              <a:rPr lang="en-US" altLang="en-US" dirty="0"/>
              <a:t>Governing Montana at the Grass Roots</a:t>
            </a:r>
          </a:p>
          <a:p>
            <a:r>
              <a:rPr lang="en-US" altLang="en-US" dirty="0"/>
              <a:t>Montana </a:t>
            </a:r>
            <a:r>
              <a:rPr lang="en-US" altLang="en-US" sz="2800" dirty="0"/>
              <a:t>Public Lands: 2010 Political and Fiscal Implications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Serving on County Boards, Districts, Commissions and Committees in Montana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FY2010 Municipal Salary and Benefits Survey</a:t>
            </a:r>
          </a:p>
          <a:p>
            <a:pPr>
              <a:lnSpc>
                <a:spcPct val="90000"/>
              </a:lnSpc>
            </a:pPr>
            <a:r>
              <a:rPr lang="en-US" altLang="en-US" sz="2800" dirty="0"/>
              <a:t>FY2007 County Salary and Benefits Survey</a:t>
            </a:r>
          </a:p>
        </p:txBody>
      </p:sp>
    </p:spTree>
    <p:extLst>
      <p:ext uri="{BB962C8B-B14F-4D97-AF65-F5344CB8AC3E}">
        <p14:creationId xmlns:p14="http://schemas.microsoft.com/office/powerpoint/2010/main" val="1711543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9AC36E9-027F-4CE2-AF95-04457DDF5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/>
              <a:t>Audience (Target Market)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C165C0C-BBD0-4A80-AF3D-BCC02B4653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10472"/>
            <a:ext cx="7886700" cy="4588621"/>
          </a:xfrm>
        </p:spPr>
        <p:txBody>
          <a:bodyPr>
            <a:normAutofit/>
          </a:bodyPr>
          <a:lstStyle/>
          <a:p>
            <a:r>
              <a:rPr lang="en-US" dirty="0"/>
              <a:t>Municipal Clerks, Treasures &amp; Finance Officers</a:t>
            </a:r>
          </a:p>
          <a:p>
            <a:r>
              <a:rPr lang="en-US" dirty="0"/>
              <a:t>Mayors, Managers, Chief Administrative Officers</a:t>
            </a:r>
          </a:p>
          <a:p>
            <a:r>
              <a:rPr lang="en-US" dirty="0"/>
              <a:t>City Councils</a:t>
            </a:r>
          </a:p>
          <a:p>
            <a:r>
              <a:rPr lang="en-US" dirty="0"/>
              <a:t>County Commissioners &amp; other elected officials</a:t>
            </a:r>
          </a:p>
          <a:p>
            <a:r>
              <a:rPr lang="en-US" dirty="0"/>
              <a:t>Clerks of District Court</a:t>
            </a:r>
          </a:p>
          <a:p>
            <a:r>
              <a:rPr lang="en-US" dirty="0"/>
              <a:t>City &amp; County Public Boards (Library, Fire, etc.)</a:t>
            </a:r>
          </a:p>
          <a:p>
            <a:r>
              <a:rPr lang="en-US" dirty="0"/>
              <a:t>Study Commissions</a:t>
            </a:r>
          </a:p>
          <a:p>
            <a:r>
              <a:rPr lang="en-US" dirty="0"/>
              <a:t>City &amp; County Staff</a:t>
            </a:r>
          </a:p>
          <a:p>
            <a:r>
              <a:rPr lang="en-US" dirty="0"/>
              <a:t>Partner Staff and Governing Boards</a:t>
            </a:r>
          </a:p>
        </p:txBody>
      </p:sp>
    </p:spTree>
    <p:extLst>
      <p:ext uri="{BB962C8B-B14F-4D97-AF65-F5344CB8AC3E}">
        <p14:creationId xmlns:p14="http://schemas.microsoft.com/office/powerpoint/2010/main" val="3738434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  <p:tag name="DELIMITERS" val="3.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3335</TotalTime>
  <Words>742</Words>
  <Application>Microsoft Office PowerPoint</Application>
  <PresentationFormat>On-screen Show (4:3)</PresentationFormat>
  <Paragraphs>231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Office Theme</vt:lpstr>
      <vt:lpstr>Local Government Center Montana State University Extension</vt:lpstr>
      <vt:lpstr>Montana’s Local Governments</vt:lpstr>
      <vt:lpstr>Local Government Center (LGC)</vt:lpstr>
      <vt:lpstr>LGC Mission </vt:lpstr>
      <vt:lpstr>Strategic Goals</vt:lpstr>
      <vt:lpstr>Local Government Trainings</vt:lpstr>
      <vt:lpstr>Technical Assistance</vt:lpstr>
      <vt:lpstr>Research/Publications</vt:lpstr>
      <vt:lpstr>Audience (Target Market)</vt:lpstr>
      <vt:lpstr>FY17 LGC Activities at a Glance</vt:lpstr>
      <vt:lpstr>FY 2016- 2017 Billable Activity</vt:lpstr>
      <vt:lpstr>Activity by Local Government Type</vt:lpstr>
      <vt:lpstr>Non Local Government Activity</vt:lpstr>
      <vt:lpstr>Training Outcomes – FY17 </vt:lpstr>
      <vt:lpstr>How is the LGC Funded?</vt:lpstr>
      <vt:lpstr>MSU LGC Funding Sources </vt:lpstr>
      <vt:lpstr>FY 2016 - 2017 Revenue</vt:lpstr>
      <vt:lpstr>Earned Revenue by Category</vt:lpstr>
      <vt:lpstr>How is the LGC Structured?</vt:lpstr>
      <vt:lpstr>LGC Staff</vt:lpstr>
      <vt:lpstr>Advisory Committee</vt:lpstr>
      <vt:lpstr>LGC in Transition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 Government Center Montana State University Extension</dc:title>
  <dc:creator>Clark, Daniel</dc:creator>
  <cp:lastModifiedBy>User</cp:lastModifiedBy>
  <cp:revision>38</cp:revision>
  <cp:lastPrinted>2017-10-09T19:01:04Z</cp:lastPrinted>
  <dcterms:created xsi:type="dcterms:W3CDTF">2017-10-09T18:48:29Z</dcterms:created>
  <dcterms:modified xsi:type="dcterms:W3CDTF">2017-11-09T13:59:21Z</dcterms:modified>
</cp:coreProperties>
</file>